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54" r:id="rId2"/>
    <p:sldId id="257" r:id="rId3"/>
    <p:sldId id="259" r:id="rId4"/>
    <p:sldId id="355" r:id="rId5"/>
    <p:sldId id="356" r:id="rId6"/>
    <p:sldId id="260" r:id="rId7"/>
    <p:sldId id="261" r:id="rId8"/>
    <p:sldId id="262" r:id="rId9"/>
    <p:sldId id="263" r:id="rId10"/>
    <p:sldId id="264" r:id="rId11"/>
    <p:sldId id="357" r:id="rId12"/>
    <p:sldId id="265" r:id="rId13"/>
    <p:sldId id="323" r:id="rId1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990000"/>
    <a:srgbClr val="028848"/>
    <a:srgbClr val="FF00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6" autoAdjust="0"/>
    <p:restoredTop sz="95226" autoAdjust="0"/>
  </p:normalViewPr>
  <p:slideViewPr>
    <p:cSldViewPr>
      <p:cViewPr varScale="1">
        <p:scale>
          <a:sx n="112" d="100"/>
          <a:sy n="112" d="100"/>
        </p:scale>
        <p:origin x="187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36" d="100"/>
          <a:sy n="36" d="100"/>
        </p:scale>
        <p:origin x="-28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CA159294-520A-460D-93E8-EC612C716D9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Amity Business School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F2A057A4-81C0-431B-9B80-F6878B3169C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EC5F8D61-89A0-4573-B331-AD454A2907C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108932AE-39B7-4ACC-92AC-0CE2A85FB33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0F9626A-27AC-45E0-A3E5-94FEB7570E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tiff>
</file>

<file path=ppt/media/image4.png>
</file>

<file path=ppt/media/image5.tiff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D8692C44-4F78-4E9B-8324-2F06EE90F54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Amity Business School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8F340E76-3341-439B-9B31-45C5286F4C7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D3374E36-CE02-46C6-92F7-7452FDDB40E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C8C91A5-96D2-403C-AB33-53765CE465E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5943600"/>
            <a:ext cx="5486400" cy="251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147DD904-B6FC-4478-A8C3-641011D44E2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5CFFC1F7-050F-448D-85D1-DC7700C2F1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1AE8822-BEAC-4CBD-B60C-AFE19D80137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2AB89-6416-4B8D-8775-FA98101CA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A5032-A5CB-4443-8A4A-47D4C1C25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8B50B-7B5F-46A6-92A3-DE6C21B649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286A77-2504-4226-829F-E11BC46CAC3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90933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5476-33F2-4974-A74D-48ACF8814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00668F-21D8-4C49-BCAC-D2F4F2CF7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64D39-8479-4281-A1F6-CFDDDCFC5D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4F5685-63D6-4B99-B889-F5251318120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525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F1A5DB-56EC-4DFE-B4EF-69E068FEBC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408176-DB1D-4CA2-BF2D-4A73EA125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E167F-AEB1-4BF2-860F-22F0CB5E1C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37B745-9700-4BA7-A6C3-695E2C2852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6355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B508B-8554-4FCD-9619-C4CB4BDE3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4A374-37A5-4DAF-A41B-09C9B4630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2287587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37213-DFB7-43B7-AA01-7A6331D4B0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4B9FC-F7FA-4A5F-A68B-9084E75933A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41962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3598D-A351-4E13-90C7-5823E8E56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70C79-5BD7-4A65-A6BE-E7589C8F5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490C4-F426-4610-BA9D-B0E06299CE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7BBFC6-8509-4D29-8497-A599BFB10EF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83587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FB3F5-42E1-47A3-A21E-FB6B83B8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06024-0A4A-4A9D-9FE9-6FBE908CEC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EC4AC-DA3E-4AFB-BFCE-FD17481D9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ED24E-F97E-4150-B813-026FAD411C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28A42B-9FA6-4543-AF9C-380CA70490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7628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5AD35-94EA-40E2-9769-6DF13B9BB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A11F2-3F60-4CC7-8A7B-B7573A5A5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F48F2-01B7-4DD9-ABBC-F8DAABFE5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7269D5-83F8-45FD-A3AA-0FA829061F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99423C-1AAA-4A94-8410-D37E6BA48B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88E64-AC69-4682-9C13-4AE8D44F27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C34058-33B8-4ECC-AC0D-5767CD50B0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96814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21BDC-1304-4BF3-B346-485EFEBCA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663D41-321D-4647-AE5B-DC88C696FD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D05B2F-A227-4A5D-B773-CDA53A209A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8889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9F7CA8-9CE2-4055-A857-7677067DC4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37B527-40FE-43B6-AD95-3330211853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8174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178BC-C1C4-4A72-B55D-27121D621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62973-5350-4743-B0D6-EBD1B55D0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C5B38-3B8F-4C4D-B9FA-D7EFB5BDD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AA28F6-6CC6-4DEF-BCFD-1EB3271B0A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9A3A2A-523B-4C34-9AAD-376B93DF8E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990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271B9-61BD-4288-A396-686B31965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2CC32-F318-4399-BB0E-04821322B5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AD0DE-B099-46AC-8953-BA8C1AF3E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19ED4-3EE6-4D35-BA0A-20CEAA92DC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42EDE0-F372-4963-9F90-0441B914DE0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3474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8">
            <a:extLst>
              <a:ext uri="{FF2B5EF4-FFF2-40B4-BE49-F238E27FC236}">
                <a16:creationId xmlns:a16="http://schemas.microsoft.com/office/drawing/2014/main" id="{B5C205A5-2743-4AA7-8B40-EF5881452B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365"/>
          <a:stretch>
            <a:fillRect/>
          </a:stretch>
        </p:blipFill>
        <p:spPr bwMode="auto">
          <a:xfrm>
            <a:off x="3175" y="3175"/>
            <a:ext cx="913765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ctangle 6">
            <a:extLst>
              <a:ext uri="{FF2B5EF4-FFF2-40B4-BE49-F238E27FC236}">
                <a16:creationId xmlns:a16="http://schemas.microsoft.com/office/drawing/2014/main" id="{44EA2043-D3D1-4FB6-95E5-3447422486F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99263" y="6400800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100"/>
            </a:lvl1pPr>
          </a:lstStyle>
          <a:p>
            <a:pPr>
              <a:defRPr/>
            </a:pPr>
            <a:r>
              <a:rPr lang="en-US" altLang="en-US"/>
              <a:t>AKJ</a:t>
            </a:r>
          </a:p>
        </p:txBody>
      </p:sp>
      <p:sp>
        <p:nvSpPr>
          <p:cNvPr id="1028" name="Rectangle 8">
            <a:extLst>
              <a:ext uri="{FF2B5EF4-FFF2-40B4-BE49-F238E27FC236}">
                <a16:creationId xmlns:a16="http://schemas.microsoft.com/office/drawing/2014/main" id="{B4B8BFA6-1B01-4E51-8F4C-8C10AEA073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609600"/>
            <a:ext cx="51054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altLang="en-US" sz="1600" b="1" dirty="0">
                <a:solidFill>
                  <a:schemeClr val="accent2"/>
                </a:solidFill>
              </a:rPr>
              <a:t>Amity School of Engineering &amp; Technology</a:t>
            </a:r>
          </a:p>
        </p:txBody>
      </p:sp>
      <p:sp>
        <p:nvSpPr>
          <p:cNvPr id="1029" name="Rectangle 10">
            <a:extLst>
              <a:ext uri="{FF2B5EF4-FFF2-40B4-BE49-F238E27FC236}">
                <a16:creationId xmlns:a16="http://schemas.microsoft.com/office/drawing/2014/main" id="{BC43B3D7-3993-4626-9F89-DDAE54C2D6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438400" y="6705600"/>
            <a:ext cx="6705600" cy="152400"/>
          </a:xfrm>
          <a:prstGeom prst="rect">
            <a:avLst/>
          </a:prstGeom>
          <a:solidFill>
            <a:srgbClr val="F1B43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ailydesignidea.wordpress.com/2012/02/16/your-next-thank-you-note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615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67930" y="801866"/>
            <a:ext cx="3979563" cy="52306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10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lgerian" panose="04020705040A02060702" pitchFamily="82" charset="0"/>
              </a:rPr>
              <a:t>Data structures using C</a:t>
            </a: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Module 4 - Lecture IV</a:t>
            </a:r>
          </a:p>
          <a:p>
            <a:pPr marL="0" indent="0">
              <a:buNone/>
            </a:pPr>
            <a:endParaRPr lang="en-US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00"/>
              </a:solidFill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Trees</a:t>
            </a:r>
          </a:p>
          <a:p>
            <a:pPr marL="0" indent="0">
              <a:buNone/>
            </a:pPr>
            <a:endParaRPr lang="en-US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00"/>
              </a:solidFill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endParaRPr lang="en-US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00"/>
              </a:solidFill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Prepared By</a:t>
            </a: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Ms. Smriti Sehgal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D3BB94-84BD-4A90-BE69-CC3B9F7CCA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19447" y="6223702"/>
            <a:ext cx="428046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6F37B527-40FE-43B6-AD95-333021185313}" type="slidenum">
              <a:rPr lang="en-US" altLang="en-US" sz="900">
                <a:solidFill>
                  <a:srgbClr val="898989"/>
                </a:solidFill>
              </a:rPr>
              <a:pPr>
                <a:spcAft>
                  <a:spcPts val="600"/>
                </a:spcAft>
                <a:defRPr/>
              </a:pPr>
              <a:t>1</a:t>
            </a:fld>
            <a:endParaRPr lang="en-US" altLang="en-US" sz="900">
              <a:solidFill>
                <a:srgbClr val="898989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31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79"/>
    </mc:Choice>
    <mc:Fallback xmlns="">
      <p:transition spd="slow" advTm="1107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>
            <a:extLst>
              <a:ext uri="{FF2B5EF4-FFF2-40B4-BE49-F238E27FC236}">
                <a16:creationId xmlns:a16="http://schemas.microsoft.com/office/drawing/2014/main" id="{DF603B9A-2FC0-674E-BC97-EF9A7D2244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905000"/>
            <a:ext cx="7543800" cy="3786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Start at the leftmost node in the tree, print it, and follow its right thread.  </a:t>
            </a:r>
          </a:p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If we follow a thread to the right, we output the node and continue to its right.  </a:t>
            </a:r>
          </a:p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If we follow a link to the right, we go to the leftmost node, print it, and continue.</a:t>
            </a:r>
            <a:endParaRPr lang="en-IN" altLang="en-US" sz="2000"/>
          </a:p>
        </p:txBody>
      </p:sp>
      <p:sp>
        <p:nvSpPr>
          <p:cNvPr id="13315" name="TextBox 4">
            <a:extLst>
              <a:ext uri="{FF2B5EF4-FFF2-40B4-BE49-F238E27FC236}">
                <a16:creationId xmlns:a16="http://schemas.microsoft.com/office/drawing/2014/main" id="{F19CCC28-BA94-4749-ACC3-4F4D30DF3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1066800"/>
            <a:ext cx="52752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200" b="1"/>
              <a:t>Traversal (Threaded Tree)</a:t>
            </a:r>
            <a:endParaRPr lang="en-IN" altLang="en-US" sz="3200" b="1"/>
          </a:p>
        </p:txBody>
      </p:sp>
    </p:spTree>
    <p:extLst>
      <p:ext uri="{BB962C8B-B14F-4D97-AF65-F5344CB8AC3E}">
        <p14:creationId xmlns:p14="http://schemas.microsoft.com/office/powerpoint/2010/main" val="1715015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DBB1A-B6C7-EB42-8AE2-3E5E17C59B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CF68AB-9433-B940-8134-487B989DC8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135" b="77778"/>
          <a:stretch/>
        </p:blipFill>
        <p:spPr>
          <a:xfrm>
            <a:off x="1676400" y="1181100"/>
            <a:ext cx="5013647" cy="152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27A0D0-F543-6441-B85F-B349E5ACA7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000" r="-396" b="42222"/>
          <a:stretch/>
        </p:blipFill>
        <p:spPr>
          <a:xfrm>
            <a:off x="1945792" y="2667000"/>
            <a:ext cx="4455008" cy="21502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21A6E3-7832-1C4F-A2E3-3EA8BDED2A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667" r="1542" b="5556"/>
          <a:stretch/>
        </p:blipFill>
        <p:spPr>
          <a:xfrm>
            <a:off x="2042388" y="4636853"/>
            <a:ext cx="4226408" cy="208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71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3">
            <a:extLst>
              <a:ext uri="{FF2B5EF4-FFF2-40B4-BE49-F238E27FC236}">
                <a16:creationId xmlns:a16="http://schemas.microsoft.com/office/drawing/2014/main" id="{79419591-56D0-7448-A139-BE41E668F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752600"/>
            <a:ext cx="7696200" cy="3786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Non-recursive preorder traversal can be implemented without a stack. </a:t>
            </a:r>
          </a:p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Non-recursive inorder traversal can be implemented without a stack.</a:t>
            </a:r>
          </a:p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Non-recursive postorder traversal can be implemented without a stack.</a:t>
            </a:r>
            <a:endParaRPr lang="en-IN" altLang="en-US" sz="2000"/>
          </a:p>
        </p:txBody>
      </p:sp>
      <p:sp>
        <p:nvSpPr>
          <p:cNvPr id="14339" name="TextBox 4">
            <a:extLst>
              <a:ext uri="{FF2B5EF4-FFF2-40B4-BE49-F238E27FC236}">
                <a16:creationId xmlns:a16="http://schemas.microsoft.com/office/drawing/2014/main" id="{CF3D719D-1A85-BF44-97CC-BECBEBD586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066800"/>
            <a:ext cx="7239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200" b="1"/>
              <a:t>Advantages (Threaded Binary Tree)</a:t>
            </a:r>
            <a:endParaRPr lang="en-IN" altLang="en-US" sz="3200" b="1"/>
          </a:p>
        </p:txBody>
      </p:sp>
    </p:spTree>
    <p:extLst>
      <p:ext uri="{BB962C8B-B14F-4D97-AF65-F5344CB8AC3E}">
        <p14:creationId xmlns:p14="http://schemas.microsoft.com/office/powerpoint/2010/main" val="1540011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5E766A-5517-4C2E-A781-55A4731FB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F37B527-40FE-43B6-AD95-333021185313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109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3">
            <a:extLst>
              <a:ext uri="{FF2B5EF4-FFF2-40B4-BE49-F238E27FC236}">
                <a16:creationId xmlns:a16="http://schemas.microsoft.com/office/drawing/2014/main" id="{B38BF94D-A866-5F42-AFC8-CF8D86C938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1066800"/>
            <a:ext cx="3048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200" b="1"/>
              <a:t>Threaded Tree</a:t>
            </a:r>
            <a:endParaRPr lang="en-IN" altLang="en-US" sz="32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5CA74C-BE9F-5E4A-AAD3-B302253298F3}"/>
              </a:ext>
            </a:extLst>
          </p:cNvPr>
          <p:cNvSpPr txBox="1"/>
          <p:nvPr/>
        </p:nvSpPr>
        <p:spPr>
          <a:xfrm>
            <a:off x="685800" y="2057400"/>
            <a:ext cx="8001000" cy="40941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000" dirty="0"/>
              <a:t>In a linked representation of binary tree, null links can be replaced by pointers, called ‘threads’ to other nodes. </a:t>
            </a:r>
          </a:p>
          <a:p>
            <a:pPr marL="342900" indent="-342900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endParaRPr lang="en-US" sz="2000" dirty="0"/>
          </a:p>
          <a:p>
            <a:pPr marL="342900" indent="-342900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000" dirty="0"/>
              <a:t>A left null link of the node is replaced with the address of its inorder predecessor. </a:t>
            </a:r>
          </a:p>
          <a:p>
            <a:pPr marL="342900" indent="-342900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endParaRPr lang="en-US" sz="2000" dirty="0"/>
          </a:p>
          <a:p>
            <a:pPr marL="342900" indent="-342900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000" dirty="0"/>
              <a:t>A right null link of node is replaced with the address of its inorder successor.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1" hangingPunct="1">
              <a:defRPr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625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3">
            <a:extLst>
              <a:ext uri="{FF2B5EF4-FFF2-40B4-BE49-F238E27FC236}">
                <a16:creationId xmlns:a16="http://schemas.microsoft.com/office/drawing/2014/main" id="{B23852F9-4A71-0140-A9E3-049A6236F2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651000"/>
            <a:ext cx="7696200" cy="440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Binary trees have a lot of wasted space: the leaf nodes each have two null pointers. </a:t>
            </a:r>
          </a:p>
          <a:p>
            <a:pPr algn="just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We can use these pointers to help us in inorder traversals. </a:t>
            </a:r>
          </a:p>
          <a:p>
            <a:pPr algn="just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We have the pointers reference the next node in an inorder traversal; called ‘threads’. </a:t>
            </a:r>
          </a:p>
          <a:p>
            <a:pPr algn="just" eaLnBrk="1" hangingPunct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/>
              <a:t>We need to know if a pointer is an actual link or a thread, so we keep a Boolean for each pointer. </a:t>
            </a:r>
            <a:endParaRPr lang="en-IN" altLang="en-US" sz="2000" b="1"/>
          </a:p>
        </p:txBody>
      </p:sp>
      <p:sp>
        <p:nvSpPr>
          <p:cNvPr id="8195" name="TextBox 3">
            <a:extLst>
              <a:ext uri="{FF2B5EF4-FFF2-40B4-BE49-F238E27FC236}">
                <a16:creationId xmlns:a16="http://schemas.microsoft.com/office/drawing/2014/main" id="{0EAE7FA7-6E66-DC4C-B45B-594310637A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1066800"/>
            <a:ext cx="3048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200" b="1"/>
              <a:t>Threaded Tree</a:t>
            </a:r>
            <a:endParaRPr lang="en-IN" altLang="en-US" sz="3200" b="1"/>
          </a:p>
        </p:txBody>
      </p:sp>
    </p:spTree>
    <p:extLst>
      <p:ext uri="{BB962C8B-B14F-4D97-AF65-F5344CB8AC3E}">
        <p14:creationId xmlns:p14="http://schemas.microsoft.com/office/powerpoint/2010/main" val="3214122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3D24-737A-FF4A-ACFA-EA8D36BF3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62000" y="163512"/>
            <a:ext cx="7886700" cy="549275"/>
          </a:xfrm>
        </p:spPr>
        <p:txBody>
          <a:bodyPr/>
          <a:lstStyle/>
          <a:p>
            <a:r>
              <a:rPr lang="en-US" dirty="0"/>
              <a:t>Types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18605-5421-CF41-9C3F-92C1C7A1D1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B3EC0E-8031-D946-B4AF-1B62BB55A69C}"/>
              </a:ext>
            </a:extLst>
          </p:cNvPr>
          <p:cNvSpPr/>
          <p:nvPr/>
        </p:nvSpPr>
        <p:spPr>
          <a:xfrm>
            <a:off x="609600" y="1524000"/>
            <a:ext cx="81534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i="1" dirty="0">
                <a:latin typeface="Roboto"/>
              </a:rPr>
              <a:t>Single Threaded: </a:t>
            </a:r>
            <a:r>
              <a:rPr lang="en-IN" dirty="0">
                <a:latin typeface="Roboto"/>
              </a:rPr>
              <a:t>Where a NULL right pointers is made to point to the </a:t>
            </a:r>
            <a:r>
              <a:rPr lang="en-IN" dirty="0" err="1">
                <a:latin typeface="Roboto"/>
              </a:rPr>
              <a:t>inorder</a:t>
            </a:r>
            <a:r>
              <a:rPr lang="en-IN" dirty="0">
                <a:latin typeface="Roboto"/>
              </a:rPr>
              <a:t> successor (if successor exists)</a:t>
            </a: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endParaRPr lang="en-IN" dirty="0">
              <a:latin typeface="Roboto"/>
            </a:endParaRPr>
          </a:p>
          <a:p>
            <a:r>
              <a:rPr lang="en-IN" b="1" i="1" dirty="0">
                <a:latin typeface="Roboto"/>
              </a:rPr>
              <a:t>Double Threaded:</a:t>
            </a:r>
            <a:r>
              <a:rPr lang="en-IN" dirty="0">
                <a:latin typeface="Roboto"/>
              </a:rPr>
              <a:t> Where both left and right NULL pointers are made to point to </a:t>
            </a:r>
            <a:r>
              <a:rPr lang="en-IN" dirty="0" err="1">
                <a:latin typeface="Roboto"/>
              </a:rPr>
              <a:t>inorder</a:t>
            </a:r>
            <a:r>
              <a:rPr lang="en-IN" dirty="0">
                <a:latin typeface="Roboto"/>
              </a:rPr>
              <a:t> predecessor and </a:t>
            </a:r>
            <a:r>
              <a:rPr lang="en-IN" dirty="0" err="1">
                <a:latin typeface="Roboto"/>
              </a:rPr>
              <a:t>inorder</a:t>
            </a:r>
            <a:r>
              <a:rPr lang="en-IN" dirty="0">
                <a:latin typeface="Roboto"/>
              </a:rPr>
              <a:t> successor respectively. The predecessor threads are useful for reverse </a:t>
            </a:r>
            <a:r>
              <a:rPr lang="en-IN" dirty="0" err="1">
                <a:latin typeface="Roboto"/>
              </a:rPr>
              <a:t>inorder</a:t>
            </a:r>
            <a:r>
              <a:rPr lang="en-IN" dirty="0">
                <a:latin typeface="Roboto"/>
              </a:rPr>
              <a:t> traversal and </a:t>
            </a:r>
            <a:r>
              <a:rPr lang="en-IN" dirty="0" err="1">
                <a:latin typeface="Roboto"/>
              </a:rPr>
              <a:t>postorder</a:t>
            </a:r>
            <a:r>
              <a:rPr lang="en-IN" dirty="0">
                <a:latin typeface="Roboto"/>
              </a:rPr>
              <a:t> traversal.</a:t>
            </a:r>
            <a:endParaRPr lang="en-IN" b="0" i="0" dirty="0">
              <a:effectLst/>
              <a:latin typeface="Roboto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FF8412-3172-7847-85EC-C9C4441B8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362200"/>
            <a:ext cx="3111500" cy="23876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FA1775A-3FCD-CE47-ADDC-5F56A9E52B42}"/>
              </a:ext>
            </a:extLst>
          </p:cNvPr>
          <p:cNvSpPr/>
          <p:nvPr/>
        </p:nvSpPr>
        <p:spPr>
          <a:xfrm>
            <a:off x="4686300" y="2551837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struct Node </a:t>
            </a:r>
          </a:p>
          <a:p>
            <a:r>
              <a:rPr lang="en-US" dirty="0"/>
              <a:t>{ </a:t>
            </a:r>
          </a:p>
          <a:p>
            <a:r>
              <a:rPr lang="en-US" dirty="0"/>
              <a:t>	int data; </a:t>
            </a:r>
          </a:p>
          <a:p>
            <a:r>
              <a:rPr lang="en-US" dirty="0"/>
              <a:t>	struct Node *left, *right; </a:t>
            </a:r>
          </a:p>
          <a:p>
            <a:r>
              <a:rPr lang="en-US" dirty="0"/>
              <a:t>	bool </a:t>
            </a:r>
            <a:r>
              <a:rPr lang="en-US" dirty="0" err="1"/>
              <a:t>rightThread</a:t>
            </a:r>
            <a:r>
              <a:rPr lang="en-US" dirty="0"/>
              <a:t>; </a:t>
            </a:r>
          </a:p>
          <a:p>
            <a:r>
              <a:rPr lang="en-US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150032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9351BB-68DA-FF48-B373-29B95F42D4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5</a:t>
            </a:fld>
            <a:endParaRPr lang="en-US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E99B72-E01B-C94F-980D-4379E6342B06}"/>
              </a:ext>
            </a:extLst>
          </p:cNvPr>
          <p:cNvSpPr/>
          <p:nvPr/>
        </p:nvSpPr>
        <p:spPr>
          <a:xfrm>
            <a:off x="5029200" y="3886200"/>
            <a:ext cx="4572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struct Node* </a:t>
            </a:r>
            <a:r>
              <a:rPr lang="en-US" dirty="0" err="1"/>
              <a:t>leftMost</a:t>
            </a:r>
            <a:r>
              <a:rPr lang="en-US" dirty="0"/>
              <a:t>(struct Node *n) </a:t>
            </a:r>
          </a:p>
          <a:p>
            <a:r>
              <a:rPr lang="en-US" dirty="0"/>
              <a:t>{ </a:t>
            </a:r>
          </a:p>
          <a:p>
            <a:r>
              <a:rPr lang="en-US" dirty="0"/>
              <a:t>	if (n == NULL) </a:t>
            </a:r>
          </a:p>
          <a:p>
            <a:r>
              <a:rPr lang="en-US" dirty="0"/>
              <a:t>	return NULL; </a:t>
            </a:r>
          </a:p>
          <a:p>
            <a:endParaRPr lang="en-US" dirty="0"/>
          </a:p>
          <a:p>
            <a:r>
              <a:rPr lang="en-US" dirty="0"/>
              <a:t>	while (n-&gt;left != NULL) </a:t>
            </a:r>
          </a:p>
          <a:p>
            <a:r>
              <a:rPr lang="en-US" dirty="0"/>
              <a:t>		n = n-&gt;left; </a:t>
            </a:r>
          </a:p>
          <a:p>
            <a:endParaRPr lang="en-US" dirty="0"/>
          </a:p>
          <a:p>
            <a:r>
              <a:rPr lang="en-US" dirty="0"/>
              <a:t>	return n; 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AD0185-2727-AD48-9ACB-FAEB22E12C38}"/>
              </a:ext>
            </a:extLst>
          </p:cNvPr>
          <p:cNvSpPr/>
          <p:nvPr/>
        </p:nvSpPr>
        <p:spPr>
          <a:xfrm>
            <a:off x="381000" y="1021853"/>
            <a:ext cx="55626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void </a:t>
            </a:r>
            <a:r>
              <a:rPr lang="en-US" dirty="0" err="1"/>
              <a:t>inOrder</a:t>
            </a:r>
            <a:r>
              <a:rPr lang="en-US" dirty="0"/>
              <a:t>(struct Node *root) </a:t>
            </a:r>
          </a:p>
          <a:p>
            <a:r>
              <a:rPr lang="en-US" dirty="0"/>
              <a:t>{ </a:t>
            </a:r>
          </a:p>
          <a:p>
            <a:r>
              <a:rPr lang="en-US" dirty="0"/>
              <a:t>	struct Node *cur = leftmost(root); </a:t>
            </a:r>
          </a:p>
          <a:p>
            <a:r>
              <a:rPr lang="en-US" dirty="0"/>
              <a:t>	while (cur != NULL) </a:t>
            </a:r>
          </a:p>
          <a:p>
            <a:r>
              <a:rPr lang="en-US" dirty="0"/>
              <a:t>	{ </a:t>
            </a:r>
          </a:p>
          <a:p>
            <a:r>
              <a:rPr lang="en-US" dirty="0"/>
              <a:t>		</a:t>
            </a:r>
            <a:r>
              <a:rPr lang="en-US" dirty="0" err="1"/>
              <a:t>printf</a:t>
            </a:r>
            <a:r>
              <a:rPr lang="en-US" dirty="0"/>
              <a:t>("%d ", cur-&gt;data); </a:t>
            </a:r>
          </a:p>
          <a:p>
            <a:r>
              <a:rPr lang="en-US" dirty="0"/>
              <a:t>		if (cur-&gt;</a:t>
            </a:r>
            <a:r>
              <a:rPr lang="en-US" dirty="0" err="1"/>
              <a:t>rightThread</a:t>
            </a:r>
            <a:r>
              <a:rPr lang="en-US" dirty="0"/>
              <a:t>) </a:t>
            </a:r>
          </a:p>
          <a:p>
            <a:r>
              <a:rPr lang="en-US" dirty="0"/>
              <a:t>			cur = cur-&gt;right; </a:t>
            </a:r>
          </a:p>
          <a:p>
            <a:r>
              <a:rPr lang="en-US" dirty="0"/>
              <a:t>		else 						cur = leftmost(cur-&gt;right); </a:t>
            </a:r>
          </a:p>
          <a:p>
            <a:r>
              <a:rPr lang="en-US" dirty="0"/>
              <a:t>	} 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13746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TextBox 4">
            <a:extLst>
              <a:ext uri="{FF2B5EF4-FFF2-40B4-BE49-F238E27FC236}">
                <a16:creationId xmlns:a16="http://schemas.microsoft.com/office/drawing/2014/main" id="{2638CB54-E286-EB40-BD62-6A89BB66A5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752600"/>
            <a:ext cx="8077200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lnSpc>
                <a:spcPct val="200000"/>
              </a:lnSpc>
              <a:defRPr/>
            </a:pPr>
            <a:r>
              <a:rPr lang="en-US" sz="2000" b="1" u="sng" dirty="0"/>
              <a:t>Threading Rules: </a:t>
            </a:r>
          </a:p>
          <a:p>
            <a:pPr marL="342900" indent="-342900" algn="just" eaLnBrk="1" hangingPunct="1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Right Child field at node ‘x’ is replaced by a pointer to the node that would be visited after ‘x’ when traversing the tree in inorder. That means, it is replaced by the inorder successor of ‘x’. </a:t>
            </a:r>
          </a:p>
          <a:p>
            <a:pPr marL="342900" indent="-342900" algn="just" eaLnBrk="1" hangingPunct="1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Left Child link at node ‘x’ is replaced by a pointer to the node that immediately precedes node ‘x’ in inorder (i.e., it is replaced by the inorder predecessor of ‘x’).</a:t>
            </a:r>
            <a:endParaRPr lang="en-US" altLang="en-US" sz="1600" dirty="0"/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83A61746-D404-7C43-A418-0BBAB5A209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1066800"/>
            <a:ext cx="6096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200" b="1" dirty="0"/>
              <a:t>Double Threaded Binary Tree</a:t>
            </a:r>
            <a:endParaRPr lang="en-I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061858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">
            <a:extLst>
              <a:ext uri="{FF2B5EF4-FFF2-40B4-BE49-F238E27FC236}">
                <a16:creationId xmlns:a16="http://schemas.microsoft.com/office/drawing/2014/main" id="{D78339BB-BF66-9E42-8456-A61D6FBAC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28800"/>
            <a:ext cx="6219825" cy="340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TextBox 4">
            <a:extLst>
              <a:ext uri="{FF2B5EF4-FFF2-40B4-BE49-F238E27FC236}">
                <a16:creationId xmlns:a16="http://schemas.microsoft.com/office/drawing/2014/main" id="{E17B7918-7405-9A44-85C0-81239BE3E9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1066800"/>
            <a:ext cx="4800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200" b="1"/>
              <a:t>Threaded Tree Diagram</a:t>
            </a:r>
            <a:endParaRPr lang="en-IN" altLang="en-US" sz="3200" b="1"/>
          </a:p>
        </p:txBody>
      </p:sp>
      <p:sp>
        <p:nvSpPr>
          <p:cNvPr id="10244" name="TextBox 2">
            <a:extLst>
              <a:ext uri="{FF2B5EF4-FFF2-40B4-BE49-F238E27FC236}">
                <a16:creationId xmlns:a16="http://schemas.microsoft.com/office/drawing/2014/main" id="{4E0BBBBA-8F16-2C40-8562-1331BA1C4E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5638800"/>
            <a:ext cx="5410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b="1"/>
              <a:t>Inorder Sequence: H, D, I, B, E, A, F, C, G </a:t>
            </a:r>
            <a:endParaRPr lang="en-IN" altLang="en-US" b="1"/>
          </a:p>
        </p:txBody>
      </p:sp>
    </p:spTree>
    <p:extLst>
      <p:ext uri="{BB962C8B-B14F-4D97-AF65-F5344CB8AC3E}">
        <p14:creationId xmlns:p14="http://schemas.microsoft.com/office/powerpoint/2010/main" val="1263530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49E6B5-F343-5245-BEEE-64FB6EB1B52A}"/>
              </a:ext>
            </a:extLst>
          </p:cNvPr>
          <p:cNvSpPr/>
          <p:nvPr/>
        </p:nvSpPr>
        <p:spPr>
          <a:xfrm>
            <a:off x="838200" y="1600200"/>
            <a:ext cx="7239000" cy="44005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200000"/>
              </a:lnSpc>
              <a:defRPr/>
            </a:pPr>
            <a:r>
              <a:rPr lang="en-US" sz="2000" dirty="0"/>
              <a:t>To distinguish between normal pointers and threads, two </a:t>
            </a:r>
            <a:r>
              <a:rPr lang="en-US" sz="2000" dirty="0" err="1"/>
              <a:t>boolean</a:t>
            </a:r>
            <a:r>
              <a:rPr lang="en-US" sz="2000" dirty="0"/>
              <a:t> fields, ‘</a:t>
            </a:r>
            <a:r>
              <a:rPr lang="en-US" sz="2000" dirty="0" err="1"/>
              <a:t>LeftThread</a:t>
            </a:r>
            <a:r>
              <a:rPr lang="en-US" sz="2000" dirty="0"/>
              <a:t>’ and ‘</a:t>
            </a:r>
            <a:r>
              <a:rPr lang="en-US" sz="2000" dirty="0" err="1"/>
              <a:t>RightThread</a:t>
            </a:r>
            <a:r>
              <a:rPr lang="en-US" sz="2000" dirty="0"/>
              <a:t>’ are added to the record in memory representation. 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t-&gt;</a:t>
            </a:r>
            <a:r>
              <a:rPr lang="en-US" sz="20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LeftChild</a:t>
            </a:r>
            <a:r>
              <a:rPr lang="en-US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true</a:t>
            </a:r>
          </a:p>
          <a:p>
            <a:pPr algn="just">
              <a:lnSpc>
                <a:spcPct val="200000"/>
              </a:lnSpc>
              <a:defRPr/>
            </a:pPr>
            <a:r>
              <a:rPr lang="en-US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=&gt; t-&gt;</a:t>
            </a:r>
            <a:r>
              <a:rPr lang="en-US" sz="20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LeftChild</a:t>
            </a:r>
            <a:r>
              <a:rPr lang="en-US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 thread 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t-&gt;</a:t>
            </a:r>
            <a:r>
              <a:rPr lang="en-US" sz="20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LeftChild</a:t>
            </a:r>
            <a:r>
              <a:rPr lang="en-US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false </a:t>
            </a:r>
          </a:p>
          <a:p>
            <a:pPr algn="just">
              <a:lnSpc>
                <a:spcPct val="200000"/>
              </a:lnSpc>
              <a:defRPr/>
            </a:pPr>
            <a:r>
              <a:rPr lang="en-US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=&gt; t-&gt;</a:t>
            </a:r>
            <a:r>
              <a:rPr lang="en-US" sz="20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LeftChild</a:t>
            </a:r>
            <a:r>
              <a:rPr lang="en-US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 pointer to the left child.</a:t>
            </a:r>
            <a:endParaRPr lang="en-IN" sz="20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67" name="TextBox 4">
            <a:extLst>
              <a:ext uri="{FF2B5EF4-FFF2-40B4-BE49-F238E27FC236}">
                <a16:creationId xmlns:a16="http://schemas.microsoft.com/office/drawing/2014/main" id="{21E22136-661F-914B-8F21-A6FDE244A5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1016000"/>
            <a:ext cx="4800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200" b="1"/>
              <a:t>Threads</a:t>
            </a:r>
            <a:endParaRPr lang="en-IN" altLang="en-US" sz="3200" b="1"/>
          </a:p>
        </p:txBody>
      </p:sp>
    </p:spTree>
    <p:extLst>
      <p:ext uri="{BB962C8B-B14F-4D97-AF65-F5344CB8AC3E}">
        <p14:creationId xmlns:p14="http://schemas.microsoft.com/office/powerpoint/2010/main" val="1469104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Box 3">
            <a:extLst>
              <a:ext uri="{FF2B5EF4-FFF2-40B4-BE49-F238E27FC236}">
                <a16:creationId xmlns:a16="http://schemas.microsoft.com/office/drawing/2014/main" id="{A37DBC06-A1E7-8B4A-B77B-D145D62556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524000"/>
            <a:ext cx="7467600" cy="1843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/>
              <a:t>To avoid dangling threads, a head node is used in representing a binary tree. </a:t>
            </a:r>
          </a:p>
          <a:p>
            <a:pPr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/>
              <a:t>The original tree becomes the left subtree of the head node.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0C5EEDF-6986-A14A-B623-21C88982B118}"/>
              </a:ext>
            </a:extLst>
          </p:cNvPr>
          <p:cNvGraphicFramePr>
            <a:graphicFrameLocks noGrp="1"/>
          </p:cNvGraphicFramePr>
          <p:nvPr/>
        </p:nvGraphicFramePr>
        <p:xfrm>
          <a:off x="1600200" y="5181600"/>
          <a:ext cx="6096000" cy="371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355396102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32041405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94665704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1492318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538830877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True</a:t>
                      </a:r>
                      <a:endParaRPr lang="en-IN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98" marB="4579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800"/>
                    </a:p>
                  </a:txBody>
                  <a:tcPr marT="45798" marB="4579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800"/>
                    </a:p>
                  </a:txBody>
                  <a:tcPr marT="45798" marB="4579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800"/>
                    </a:p>
                  </a:txBody>
                  <a:tcPr marT="45798" marB="45798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False</a:t>
                      </a:r>
                      <a:endParaRPr lang="en-IN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798" marB="45798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127457"/>
                  </a:ext>
                </a:extLst>
              </a:tr>
            </a:tbl>
          </a:graphicData>
        </a:graphic>
      </p:graphicFrame>
      <p:sp>
        <p:nvSpPr>
          <p:cNvPr id="12305" name="Rectangle 5">
            <a:extLst>
              <a:ext uri="{FF2B5EF4-FFF2-40B4-BE49-F238E27FC236}">
                <a16:creationId xmlns:a16="http://schemas.microsoft.com/office/drawing/2014/main" id="{AC7CDEA5-F478-CC45-A3A6-651B45CB8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4724400"/>
            <a:ext cx="13001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IN" altLang="en-US"/>
              <a:t>LeftThread</a:t>
            </a:r>
          </a:p>
        </p:txBody>
      </p:sp>
      <p:sp>
        <p:nvSpPr>
          <p:cNvPr id="12306" name="Rectangle 6">
            <a:extLst>
              <a:ext uri="{FF2B5EF4-FFF2-40B4-BE49-F238E27FC236}">
                <a16:creationId xmlns:a16="http://schemas.microsoft.com/office/drawing/2014/main" id="{9EB42BFC-A94A-6B43-BB69-E85C30229D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4724400"/>
            <a:ext cx="10953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IN" altLang="en-US"/>
              <a:t>LeftChild</a:t>
            </a:r>
          </a:p>
        </p:txBody>
      </p:sp>
      <p:sp>
        <p:nvSpPr>
          <p:cNvPr id="12307" name="Rectangle 7">
            <a:extLst>
              <a:ext uri="{FF2B5EF4-FFF2-40B4-BE49-F238E27FC236}">
                <a16:creationId xmlns:a16="http://schemas.microsoft.com/office/drawing/2014/main" id="{D7EC6008-5DCB-EE4F-9036-EE63FF7F8D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0700" y="4724400"/>
            <a:ext cx="635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IN" altLang="en-US"/>
              <a:t>data</a:t>
            </a:r>
          </a:p>
        </p:txBody>
      </p:sp>
      <p:sp>
        <p:nvSpPr>
          <p:cNvPr id="12308" name="Rectangle 8">
            <a:extLst>
              <a:ext uri="{FF2B5EF4-FFF2-40B4-BE49-F238E27FC236}">
                <a16:creationId xmlns:a16="http://schemas.microsoft.com/office/drawing/2014/main" id="{CDD10302-ABC5-3C4C-87CC-65291EECF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697413"/>
            <a:ext cx="13128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IN" altLang="en-US"/>
              <a:t>RightChild </a:t>
            </a:r>
          </a:p>
        </p:txBody>
      </p:sp>
      <p:sp>
        <p:nvSpPr>
          <p:cNvPr id="12309" name="Rectangle 9">
            <a:extLst>
              <a:ext uri="{FF2B5EF4-FFF2-40B4-BE49-F238E27FC236}">
                <a16:creationId xmlns:a16="http://schemas.microsoft.com/office/drawing/2014/main" id="{C2B56FE3-A6B2-A14C-AFDC-FC7F2B1D7A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0663" y="4724400"/>
            <a:ext cx="145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IN" altLang="en-US"/>
              <a:t>RightThread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65ECDD-FDC0-EA4E-A51C-448451650FD7}"/>
              </a:ext>
            </a:extLst>
          </p:cNvPr>
          <p:cNvCxnSpPr/>
          <p:nvPr/>
        </p:nvCxnSpPr>
        <p:spPr>
          <a:xfrm>
            <a:off x="5915025" y="5367338"/>
            <a:ext cx="0" cy="4238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E558E67-D2A0-F44F-952C-B34A9F1546A9}"/>
              </a:ext>
            </a:extLst>
          </p:cNvPr>
          <p:cNvCxnSpPr/>
          <p:nvPr/>
        </p:nvCxnSpPr>
        <p:spPr>
          <a:xfrm>
            <a:off x="5915025" y="5791200"/>
            <a:ext cx="12477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694A9BC-8083-7C43-AF74-31946C2DF3B1}"/>
              </a:ext>
            </a:extLst>
          </p:cNvPr>
          <p:cNvCxnSpPr/>
          <p:nvPr/>
        </p:nvCxnSpPr>
        <p:spPr>
          <a:xfrm flipV="1">
            <a:off x="7162800" y="5553075"/>
            <a:ext cx="0" cy="2381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1124ED3-07F7-AD4D-A238-E6D0A0312998}"/>
              </a:ext>
            </a:extLst>
          </p:cNvPr>
          <p:cNvCxnSpPr/>
          <p:nvPr/>
        </p:nvCxnSpPr>
        <p:spPr>
          <a:xfrm>
            <a:off x="3367088" y="5367338"/>
            <a:ext cx="0" cy="4238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450BF1E-072B-8A45-A526-B1841C64C08C}"/>
              </a:ext>
            </a:extLst>
          </p:cNvPr>
          <p:cNvCxnSpPr/>
          <p:nvPr/>
        </p:nvCxnSpPr>
        <p:spPr>
          <a:xfrm flipH="1">
            <a:off x="2133600" y="5791200"/>
            <a:ext cx="123348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053FB93-390B-BC45-A181-80890594A443}"/>
              </a:ext>
            </a:extLst>
          </p:cNvPr>
          <p:cNvCxnSpPr/>
          <p:nvPr/>
        </p:nvCxnSpPr>
        <p:spPr>
          <a:xfrm flipV="1">
            <a:off x="2133600" y="5553075"/>
            <a:ext cx="0" cy="2381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16" name="TextBox 26">
            <a:extLst>
              <a:ext uri="{FF2B5EF4-FFF2-40B4-BE49-F238E27FC236}">
                <a16:creationId xmlns:a16="http://schemas.microsoft.com/office/drawing/2014/main" id="{C30ACA15-A3C2-BA4E-A68B-DD8A1DAC0D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7138" y="1066800"/>
            <a:ext cx="4800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200" b="1"/>
              <a:t>Threads</a:t>
            </a:r>
            <a:endParaRPr lang="en-IN" altLang="en-US" sz="3200" b="1"/>
          </a:p>
        </p:txBody>
      </p:sp>
    </p:spTree>
    <p:extLst>
      <p:ext uri="{BB962C8B-B14F-4D97-AF65-F5344CB8AC3E}">
        <p14:creationId xmlns:p14="http://schemas.microsoft.com/office/powerpoint/2010/main" val="30225648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6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2515</TotalTime>
  <Words>662</Words>
  <Application>Microsoft Macintosh PowerPoint</Application>
  <PresentationFormat>On-screen Show (4:3)</PresentationFormat>
  <Paragraphs>95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Algerian</vt:lpstr>
      <vt:lpstr>Arial</vt:lpstr>
      <vt:lpstr>Baskerville Old Face</vt:lpstr>
      <vt:lpstr>Roboto</vt:lpstr>
      <vt:lpstr>Times New Roman</vt:lpstr>
      <vt:lpstr>Wingdings</vt:lpstr>
      <vt:lpstr>Default Design</vt:lpstr>
      <vt:lpstr>PowerPoint Presentation</vt:lpstr>
      <vt:lpstr>PowerPoint Presentation</vt:lpstr>
      <vt:lpstr>PowerPoint Presentation</vt:lpstr>
      <vt:lpstr>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Smriti Sehgal</dc:creator>
  <cp:lastModifiedBy>Smriti Sehgal</cp:lastModifiedBy>
  <cp:revision>67</cp:revision>
  <dcterms:created xsi:type="dcterms:W3CDTF">2020-08-10T17:14:23Z</dcterms:created>
  <dcterms:modified xsi:type="dcterms:W3CDTF">2020-09-25T07:43:34Z</dcterms:modified>
</cp:coreProperties>
</file>

<file path=docProps/thumbnail.jpeg>
</file>